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iXoIJQhu4Is32qC0mvuSr07ZON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customschemas.google.com/relationships/presentationmetadata" Target="metadata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venir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43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3"/>
          <p:cNvSpPr/>
          <p:nvPr/>
        </p:nvSpPr>
        <p:spPr>
          <a:xfrm flipH="1" rot="10800000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4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4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6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6"/>
          <p:cNvSpPr txBox="1"/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venir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1" type="body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7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7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" type="body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2" type="body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8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8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" type="body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48"/>
          <p:cNvSpPr txBox="1"/>
          <p:nvPr>
            <p:ph idx="2" type="body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48"/>
          <p:cNvSpPr txBox="1"/>
          <p:nvPr>
            <p:ph idx="3" type="body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48"/>
          <p:cNvSpPr txBox="1"/>
          <p:nvPr>
            <p:ph idx="4" type="body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8"/>
          <p:cNvSpPr txBox="1"/>
          <p:nvPr>
            <p:ph idx="10" type="dt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8"/>
          <p:cNvSpPr txBox="1"/>
          <p:nvPr>
            <p:ph idx="12" type="sldNum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9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9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49"/>
          <p:cNvSpPr txBox="1"/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venir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50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" type="body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50"/>
          <p:cNvSpPr txBox="1"/>
          <p:nvPr>
            <p:ph idx="2" type="body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50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51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1"/>
          <p:cNvSpPr txBox="1"/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venir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1"/>
          <p:cNvSpPr/>
          <p:nvPr>
            <p:ph idx="2" type="pic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7" name="Google Shape;87;p51"/>
          <p:cNvSpPr txBox="1"/>
          <p:nvPr>
            <p:ph idx="1" type="body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51"/>
          <p:cNvSpPr txBox="1"/>
          <p:nvPr>
            <p:ph idx="10" type="dt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0" i="0" sz="4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D8D8D8">
                <a:alpha val="2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1" name="Google Shape;111;p1"/>
          <p:cNvPicPr preferRelativeResize="0"/>
          <p:nvPr/>
        </p:nvPicPr>
        <p:blipFill rotWithShape="1">
          <a:blip r:embed="rId3">
            <a:alphaModFix/>
          </a:blip>
          <a:srcRect b="0" l="0" r="5198" t="0"/>
          <a:stretch/>
        </p:blipFill>
        <p:spPr>
          <a:xfrm>
            <a:off x="3523486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254"/>
                </a:srgbClr>
              </a:gs>
              <a:gs pos="35000">
                <a:srgbClr val="FFFFFF">
                  <a:alpha val="77254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1"/>
          <p:cNvSpPr txBox="1"/>
          <p:nvPr>
            <p:ph type="ctrTitle"/>
          </p:nvPr>
        </p:nvSpPr>
        <p:spPr>
          <a:xfrm>
            <a:off x="371094" y="1095299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b="1" lang="en-US" sz="3000"/>
              <a:t>최고 조</a:t>
            </a:r>
            <a:br>
              <a:rPr b="1" lang="en-US" sz="3000"/>
            </a:br>
            <a:r>
              <a:rPr b="1" lang="en-US" sz="3000"/>
              <a:t>(구 6조)현 1조</a:t>
            </a:r>
            <a:endParaRPr/>
          </a:p>
        </p:txBody>
      </p:sp>
      <p:sp>
        <p:nvSpPr>
          <p:cNvPr id="114" name="Google Shape;114;p1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C8C8C8"/>
          </a:solidFill>
          <a:ln cap="flat" cmpd="sng" w="9525">
            <a:solidFill>
              <a:srgbClr val="C8C8C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>
            <p:ph idx="1" type="subTitle"/>
          </p:nvPr>
        </p:nvSpPr>
        <p:spPr>
          <a:xfrm>
            <a:off x="371094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10795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1079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1079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10795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</p:txBody>
      </p:sp>
      <p:sp>
        <p:nvSpPr>
          <p:cNvPr id="117" name="Google Shape;117;p1"/>
          <p:cNvSpPr txBox="1"/>
          <p:nvPr/>
        </p:nvSpPr>
        <p:spPr>
          <a:xfrm>
            <a:off x="424815" y="3313690"/>
            <a:ext cx="3438144" cy="23830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rPr b="1" i="0" lang="en-US" sz="259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*최고조 놈*</a:t>
            </a:r>
            <a:br>
              <a:rPr b="1" i="0" lang="en-US" sz="259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rPr b="1" i="0" lang="en-US" sz="259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배형근</a:t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rPr b="1" i="0" lang="en-US" sz="259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**이하**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rPr b="1" i="0" lang="en-US" sz="259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이주희 김용준 홍지영</a:t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venir"/>
              <a:buNone/>
            </a:pPr>
            <a:r>
              <a:t/>
            </a:r>
            <a:endParaRPr b="1" i="0" sz="259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3176854" y="962727"/>
            <a:ext cx="2234089" cy="3400527"/>
            <a:chOff x="3916680" y="2503482"/>
            <a:chExt cx="2381250" cy="3624522"/>
          </a:xfrm>
        </p:grpSpPr>
        <p:pic>
          <p:nvPicPr>
            <p:cNvPr descr="김정은 - 위키백과, 우리 모두의 백과사전" id="119" name="Google Shape;119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16680" y="2718054"/>
              <a:ext cx="2381250" cy="340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"/>
            <p:cNvPicPr preferRelativeResize="0"/>
            <p:nvPr/>
          </p:nvPicPr>
          <p:blipFill rotWithShape="1">
            <a:blip r:embed="rId5">
              <a:alphaModFix/>
            </a:blip>
            <a:srcRect b="29230" l="11706" r="24063" t="11275"/>
            <a:stretch/>
          </p:blipFill>
          <p:spPr>
            <a:xfrm rot="5222102">
              <a:off x="4041759" y="2864449"/>
              <a:ext cx="2131090" cy="14830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etc/logstash/pipelines.yml</a:t>
            </a:r>
            <a:endParaRPr/>
          </a:p>
        </p:txBody>
      </p:sp>
      <p:pic>
        <p:nvPicPr>
          <p:cNvPr id="193" name="Google Shape;19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307" y="2483557"/>
            <a:ext cx="7181350" cy="368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etc/logstash/pipelines.yml</a:t>
            </a:r>
            <a:endParaRPr/>
          </a:p>
        </p:txBody>
      </p:sp>
      <p:pic>
        <p:nvPicPr>
          <p:cNvPr id="199" name="Google Shape;19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307" y="2483557"/>
            <a:ext cx="7181350" cy="368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4">
            <a:alphaModFix/>
          </a:blip>
          <a:srcRect b="0" l="5407" r="0" t="0"/>
          <a:stretch/>
        </p:blipFill>
        <p:spPr>
          <a:xfrm>
            <a:off x="3248907" y="1506745"/>
            <a:ext cx="8943093" cy="406883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etc/logstash/pipelines.yml</a:t>
            </a:r>
            <a:endParaRPr/>
          </a:p>
        </p:txBody>
      </p:sp>
      <p:pic>
        <p:nvPicPr>
          <p:cNvPr id="206" name="Google Shape;20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307" y="2483557"/>
            <a:ext cx="7181350" cy="368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4">
            <a:alphaModFix/>
          </a:blip>
          <a:srcRect b="0" l="5407" r="0" t="0"/>
          <a:stretch/>
        </p:blipFill>
        <p:spPr>
          <a:xfrm>
            <a:off x="3248907" y="1506745"/>
            <a:ext cx="8943093" cy="4068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4660" y="2144890"/>
            <a:ext cx="7181351" cy="453504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한대에서 구축</a:t>
            </a:r>
            <a:endParaRPr/>
          </a:p>
        </p:txBody>
      </p:sp>
      <p:pic>
        <p:nvPicPr>
          <p:cNvPr descr="블랙 노트북 그림 이미지 _사진 611649227 무료 다운로드_lovepik.com" id="214" name="Google Shape;2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7809" y="2738006"/>
            <a:ext cx="2391779" cy="23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/>
          <p:nvPr/>
        </p:nvSpPr>
        <p:spPr>
          <a:xfrm rot="-5400000">
            <a:off x="3062054" y="2077156"/>
            <a:ext cx="1986844" cy="3544711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0854"/>
                  <a:pt x="28608" y="6618"/>
                  <a:pt x="55950" y="4370"/>
                </a:cubicBezTo>
                <a:cubicBezTo>
                  <a:pt x="83293" y="2122"/>
                  <a:pt x="107657" y="22618"/>
                  <a:pt x="111875" y="51417"/>
                </a:cubicBezTo>
                <a:lnTo>
                  <a:pt x="119373" y="51417"/>
                </a:lnTo>
                <a:lnTo>
                  <a:pt x="105000" y="60000"/>
                </a:lnTo>
                <a:lnTo>
                  <a:pt x="89373" y="51417"/>
                </a:lnTo>
                <a:lnTo>
                  <a:pt x="96880" y="51417"/>
                </a:lnTo>
                <a:lnTo>
                  <a:pt x="96880" y="51417"/>
                </a:lnTo>
                <a:cubicBezTo>
                  <a:pt x="93368" y="27320"/>
                  <a:pt x="75899" y="10580"/>
                  <a:pt x="56590" y="12808"/>
                </a:cubicBezTo>
                <a:cubicBezTo>
                  <a:pt x="37281" y="15036"/>
                  <a:pt x="22500" y="35498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13"/>
          <p:cNvSpPr/>
          <p:nvPr/>
        </p:nvSpPr>
        <p:spPr>
          <a:xfrm rot="5400000">
            <a:off x="5805254" y="2077156"/>
            <a:ext cx="1986844" cy="3544711"/>
          </a:xfrm>
          <a:custGeom>
            <a:rect b="b" l="l" r="r" t="t"/>
            <a:pathLst>
              <a:path extrusionOk="0" h="120000" w="120000">
                <a:moveTo>
                  <a:pt x="7500" y="60000"/>
                </a:moveTo>
                <a:lnTo>
                  <a:pt x="7500" y="60000"/>
                </a:lnTo>
                <a:cubicBezTo>
                  <a:pt x="7500" y="30854"/>
                  <a:pt x="28608" y="6618"/>
                  <a:pt x="55950" y="4370"/>
                </a:cubicBezTo>
                <a:cubicBezTo>
                  <a:pt x="83293" y="2122"/>
                  <a:pt x="107657" y="22618"/>
                  <a:pt x="111875" y="51417"/>
                </a:cubicBezTo>
                <a:lnTo>
                  <a:pt x="119373" y="51417"/>
                </a:lnTo>
                <a:lnTo>
                  <a:pt x="105000" y="60000"/>
                </a:lnTo>
                <a:lnTo>
                  <a:pt x="89373" y="51417"/>
                </a:lnTo>
                <a:lnTo>
                  <a:pt x="96880" y="51417"/>
                </a:lnTo>
                <a:lnTo>
                  <a:pt x="96880" y="51417"/>
                </a:lnTo>
                <a:cubicBezTo>
                  <a:pt x="93368" y="27320"/>
                  <a:pt x="75899" y="10580"/>
                  <a:pt x="56590" y="12808"/>
                </a:cubicBezTo>
                <a:cubicBezTo>
                  <a:pt x="37281" y="15036"/>
                  <a:pt x="22500" y="35498"/>
                  <a:pt x="22500" y="6000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he Complete Guide to the ELK Stack | Logz.io" id="217" name="Google Shape;217;p1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7606" l="204" r="-11543" t="0"/>
          <a:stretch/>
        </p:blipFill>
        <p:spPr>
          <a:xfrm>
            <a:off x="970844" y="4842934"/>
            <a:ext cx="10859912" cy="163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 다른 ip 설정 </a:t>
            </a:r>
            <a:endParaRPr/>
          </a:p>
        </p:txBody>
      </p:sp>
      <p:pic>
        <p:nvPicPr>
          <p:cNvPr id="223" name="Google Shape;223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005" l="8231" r="19935" t="16472"/>
          <a:stretch/>
        </p:blipFill>
        <p:spPr>
          <a:xfrm>
            <a:off x="1026868" y="2510367"/>
            <a:ext cx="10138264" cy="183726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/>
          <p:nvPr/>
        </p:nvSpPr>
        <p:spPr>
          <a:xfrm>
            <a:off x="1603022" y="2935111"/>
            <a:ext cx="3239911" cy="407811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 다른 ip 설정 </a:t>
            </a:r>
            <a:endParaRPr/>
          </a:p>
        </p:txBody>
      </p:sp>
      <p:pic>
        <p:nvPicPr>
          <p:cNvPr id="230" name="Google Shape;230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005" l="8231" r="19935" t="16472"/>
          <a:stretch/>
        </p:blipFill>
        <p:spPr>
          <a:xfrm>
            <a:off x="1026868" y="2510367"/>
            <a:ext cx="10138264" cy="183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5"/>
          <p:cNvPicPr preferRelativeResize="0"/>
          <p:nvPr/>
        </p:nvPicPr>
        <p:blipFill rotWithShape="1">
          <a:blip r:embed="rId4">
            <a:alphaModFix/>
          </a:blip>
          <a:srcRect b="0" l="25752" r="1" t="63482"/>
          <a:stretch/>
        </p:blipFill>
        <p:spPr>
          <a:xfrm>
            <a:off x="1888165" y="2736541"/>
            <a:ext cx="9118922" cy="341489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15"/>
          <p:cNvSpPr/>
          <p:nvPr/>
        </p:nvSpPr>
        <p:spPr>
          <a:xfrm>
            <a:off x="1975556" y="3172178"/>
            <a:ext cx="8873066" cy="1073855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 다른 ip 설정 </a:t>
            </a:r>
            <a:endParaRPr/>
          </a:p>
        </p:txBody>
      </p:sp>
      <p:pic>
        <p:nvPicPr>
          <p:cNvPr id="238" name="Google Shape;23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4005" l="8231" r="19935" t="16472"/>
          <a:stretch/>
        </p:blipFill>
        <p:spPr>
          <a:xfrm>
            <a:off x="1026868" y="2510367"/>
            <a:ext cx="10138264" cy="183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 rotWithShape="1">
          <a:blip r:embed="rId4">
            <a:alphaModFix/>
          </a:blip>
          <a:srcRect b="0" l="25752" r="1" t="63482"/>
          <a:stretch/>
        </p:blipFill>
        <p:spPr>
          <a:xfrm>
            <a:off x="1888165" y="2736541"/>
            <a:ext cx="9118922" cy="341489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16"/>
          <p:cNvSpPr/>
          <p:nvPr/>
        </p:nvSpPr>
        <p:spPr>
          <a:xfrm>
            <a:off x="1975556" y="3172178"/>
            <a:ext cx="8873066" cy="1073855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706569"/>
            <a:ext cx="3694411" cy="533010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여러 대에서 구축</a:t>
            </a:r>
            <a:endParaRPr/>
          </a:p>
        </p:txBody>
      </p:sp>
      <p:pic>
        <p:nvPicPr>
          <p:cNvPr descr="블랙 노트북 그림 이미지 _사진 611649227 무료 다운로드_lovepik.com"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096" y="2451155"/>
            <a:ext cx="2391779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mplete Guide to the ELK Stack | Logz.io" id="248" name="Google Shape;248;p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7606" l="-1" r="24057" t="0"/>
          <a:stretch/>
        </p:blipFill>
        <p:spPr>
          <a:xfrm>
            <a:off x="2124232" y="4842934"/>
            <a:ext cx="7407200" cy="1636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블랙 노트북 그림 이미지 _사진 611649227 무료 다운로드_lovepik.com" id="249" name="Google Shape;2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9653" y="2568871"/>
            <a:ext cx="2391779" cy="23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7"/>
          <p:cNvSpPr/>
          <p:nvPr/>
        </p:nvSpPr>
        <p:spPr>
          <a:xfrm>
            <a:off x="4510278" y="3291811"/>
            <a:ext cx="1975556" cy="7104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카프카(kafka)</a:t>
            </a:r>
            <a:endParaRPr/>
          </a:p>
        </p:txBody>
      </p:sp>
      <p:sp>
        <p:nvSpPr>
          <p:cNvPr id="256" name="Google Shape;256;p18"/>
          <p:cNvSpPr txBox="1"/>
          <p:nvPr/>
        </p:nvSpPr>
        <p:spPr>
          <a:xfrm>
            <a:off x="1115568" y="2420471"/>
            <a:ext cx="10168128" cy="4170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US" sz="3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Producer, consumer, broker </a:t>
            </a:r>
            <a:endParaRPr b="0" i="0" sz="31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Producer 가 특정 topic 메시지 생성 후 broker에 전달하면 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Broker가 전달받은 메시지를 topic 별로 분류해서 쌓음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그럼 해당 topic을 구독하는 consume들이 메시지를 가져가서 처리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Scale-out 과  high availability를 위해 broker들이 cluster로 구성되어 동작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그래서 broker가 1개 밖에 없을 때도 작동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consumer 가 가져가는 형태라서  broker에 많은 메시지를 쌓아도 성능이 크게 감소하지 않고 처리된 메시지를 일정 기간동안 삭제하지 않기 때문에 처리 도중에 문제가 생기거나, 처리 로직이 변경되었을 경우 consumer가 메시지를 다시 처리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Kafka, 카프카] 아파치 카프카(Apache Kafka) 아키텍처 및 동작방식, 파티션 읽기 쓰기(Partition Read and  Write)" id="257" name="Google Shape;257;p18"/>
          <p:cNvPicPr preferRelativeResize="0"/>
          <p:nvPr/>
        </p:nvPicPr>
        <p:blipFill rotWithShape="1">
          <a:blip r:embed="rId3">
            <a:alphaModFix/>
          </a:blip>
          <a:srcRect b="26532" l="4781" r="-4779" t="26314"/>
          <a:stretch/>
        </p:blipFill>
        <p:spPr>
          <a:xfrm>
            <a:off x="8481046" y="267157"/>
            <a:ext cx="3351741" cy="158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Kafka-logstash-ES</a:t>
            </a:r>
            <a:endParaRPr/>
          </a:p>
        </p:txBody>
      </p:sp>
      <p:pic>
        <p:nvPicPr>
          <p:cNvPr descr="Kafka, 카프카] 아파치 카프카(Apache Kafka) 아키텍처 및 동작방식, 파티션 읽기 쓰기(Partition Read and  Write)" id="263" name="Google Shape;263;p19"/>
          <p:cNvPicPr preferRelativeResize="0"/>
          <p:nvPr/>
        </p:nvPicPr>
        <p:blipFill rotWithShape="1">
          <a:blip r:embed="rId3">
            <a:alphaModFix/>
          </a:blip>
          <a:srcRect b="0" l="0" r="0" t="21349"/>
          <a:stretch/>
        </p:blipFill>
        <p:spPr>
          <a:xfrm>
            <a:off x="3942912" y="3184483"/>
            <a:ext cx="3351741" cy="2636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mplete Guide to the ELK Stack | Logz.io" id="264" name="Google Shape;264;p1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47606" l="22317" r="58469" t="5818"/>
          <a:stretch/>
        </p:blipFill>
        <p:spPr>
          <a:xfrm>
            <a:off x="1115568" y="3429000"/>
            <a:ext cx="1873956" cy="14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9"/>
          <p:cNvSpPr/>
          <p:nvPr/>
        </p:nvSpPr>
        <p:spPr>
          <a:xfrm>
            <a:off x="2258306" y="2414020"/>
            <a:ext cx="1986844" cy="1659466"/>
          </a:xfrm>
          <a:custGeom>
            <a:rect b="b" l="l" r="r" t="t"/>
            <a:pathLst>
              <a:path extrusionOk="0" h="120000" w="120000">
                <a:moveTo>
                  <a:pt x="6264" y="60000"/>
                </a:moveTo>
                <a:lnTo>
                  <a:pt x="6264" y="60000"/>
                </a:lnTo>
                <a:cubicBezTo>
                  <a:pt x="6264" y="34527"/>
                  <a:pt x="24981" y="12729"/>
                  <a:pt x="50656" y="8300"/>
                </a:cubicBezTo>
                <a:cubicBezTo>
                  <a:pt x="76332" y="3870"/>
                  <a:pt x="101557" y="18087"/>
                  <a:pt x="110486" y="42020"/>
                </a:cubicBezTo>
                <a:lnTo>
                  <a:pt x="116046" y="42020"/>
                </a:lnTo>
                <a:lnTo>
                  <a:pt x="107472" y="60000"/>
                </a:lnTo>
                <a:lnTo>
                  <a:pt x="90989" y="42020"/>
                </a:lnTo>
                <a:lnTo>
                  <a:pt x="96162" y="42020"/>
                </a:lnTo>
                <a:cubicBezTo>
                  <a:pt x="87133" y="26981"/>
                  <a:pt x="68050" y="19426"/>
                  <a:pt x="49804" y="23666"/>
                </a:cubicBezTo>
                <a:cubicBezTo>
                  <a:pt x="31559" y="27906"/>
                  <a:pt x="18793" y="42863"/>
                  <a:pt x="18793" y="6000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6" name="Google Shape;266;p19"/>
          <p:cNvSpPr/>
          <p:nvPr/>
        </p:nvSpPr>
        <p:spPr>
          <a:xfrm rot="10800000">
            <a:off x="2337328" y="4387536"/>
            <a:ext cx="1986844" cy="1659466"/>
          </a:xfrm>
          <a:custGeom>
            <a:rect b="b" l="l" r="r" t="t"/>
            <a:pathLst>
              <a:path extrusionOk="0" h="120000" w="120000">
                <a:moveTo>
                  <a:pt x="6264" y="60000"/>
                </a:moveTo>
                <a:lnTo>
                  <a:pt x="6264" y="60000"/>
                </a:lnTo>
                <a:cubicBezTo>
                  <a:pt x="6264" y="34527"/>
                  <a:pt x="24981" y="12729"/>
                  <a:pt x="50656" y="8300"/>
                </a:cubicBezTo>
                <a:cubicBezTo>
                  <a:pt x="76332" y="3870"/>
                  <a:pt x="101557" y="18087"/>
                  <a:pt x="110486" y="42020"/>
                </a:cubicBezTo>
                <a:lnTo>
                  <a:pt x="116046" y="42020"/>
                </a:lnTo>
                <a:lnTo>
                  <a:pt x="107472" y="60000"/>
                </a:lnTo>
                <a:lnTo>
                  <a:pt x="90989" y="42020"/>
                </a:lnTo>
                <a:lnTo>
                  <a:pt x="96162" y="42020"/>
                </a:lnTo>
                <a:cubicBezTo>
                  <a:pt x="87133" y="26981"/>
                  <a:pt x="68050" y="19426"/>
                  <a:pt x="49804" y="23666"/>
                </a:cubicBezTo>
                <a:cubicBezTo>
                  <a:pt x="31559" y="27906"/>
                  <a:pt x="18793" y="42863"/>
                  <a:pt x="18793" y="60000"/>
                </a:cubicBezTo>
                <a:close/>
              </a:path>
            </a:pathLst>
          </a:cu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The Complete Guide to the ELK Stack | Logz.io" id="267" name="Google Shape;267;p19"/>
          <p:cNvPicPr preferRelativeResize="0"/>
          <p:nvPr/>
        </p:nvPicPr>
        <p:blipFill rotWithShape="1">
          <a:blip r:embed="rId4">
            <a:alphaModFix/>
          </a:blip>
          <a:srcRect b="47606" l="49421" r="24059" t="0"/>
          <a:stretch/>
        </p:blipFill>
        <p:spPr>
          <a:xfrm>
            <a:off x="9014460" y="3426502"/>
            <a:ext cx="2586696" cy="163688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/>
          <p:nvPr/>
        </p:nvSpPr>
        <p:spPr>
          <a:xfrm>
            <a:off x="7457291" y="4011860"/>
            <a:ext cx="1280309" cy="4711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버전정보</a:t>
            </a:r>
            <a:endParaRPr/>
          </a:p>
        </p:txBody>
      </p:sp>
      <p:sp>
        <p:nvSpPr>
          <p:cNvPr id="126" name="Google Shape;126;p2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Elasticsearch :  7.10.1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Hadoop: 3.1.1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Apache-Zookeeper: 3.5.6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Apache Kafka: 2.4.1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Spark: 2.4.7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Kafka</a:t>
            </a:r>
            <a:endParaRPr/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27644" l="0" r="37636" t="54639"/>
          <a:stretch/>
        </p:blipFill>
        <p:spPr>
          <a:xfrm>
            <a:off x="1549739" y="2284894"/>
            <a:ext cx="8687133" cy="171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Kafka</a:t>
            </a:r>
            <a:endParaRPr/>
          </a:p>
        </p:txBody>
      </p:sp>
      <p:pic>
        <p:nvPicPr>
          <p:cNvPr id="280" name="Google Shape;280;p21"/>
          <p:cNvPicPr preferRelativeResize="0"/>
          <p:nvPr/>
        </p:nvPicPr>
        <p:blipFill rotWithShape="1">
          <a:blip r:embed="rId3">
            <a:alphaModFix/>
          </a:blip>
          <a:srcRect b="27644" l="0" r="37636" t="54639"/>
          <a:stretch/>
        </p:blipFill>
        <p:spPr>
          <a:xfrm>
            <a:off x="1549739" y="2284894"/>
            <a:ext cx="8687133" cy="171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1221" y="2837128"/>
            <a:ext cx="6635651" cy="343163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2"/>
          <p:cNvPicPr preferRelativeResize="0"/>
          <p:nvPr/>
        </p:nvPicPr>
        <p:blipFill rotWithShape="1">
          <a:blip r:embed="rId3">
            <a:alphaModFix/>
          </a:blip>
          <a:srcRect b="37649" l="0" r="0" t="6973"/>
          <a:stretch/>
        </p:blipFill>
        <p:spPr>
          <a:xfrm>
            <a:off x="1388534" y="2321179"/>
            <a:ext cx="9137718" cy="29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Elasticsearch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3"/>
          <p:cNvPicPr preferRelativeResize="0"/>
          <p:nvPr/>
        </p:nvPicPr>
        <p:blipFill rotWithShape="1">
          <a:blip r:embed="rId3">
            <a:alphaModFix/>
          </a:blip>
          <a:srcRect b="37649" l="0" r="0" t="6973"/>
          <a:stretch/>
        </p:blipFill>
        <p:spPr>
          <a:xfrm>
            <a:off x="1388534" y="2321179"/>
            <a:ext cx="9137718" cy="29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Elasticsearch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4"/>
          <p:cNvPicPr preferRelativeResize="0"/>
          <p:nvPr/>
        </p:nvPicPr>
        <p:blipFill rotWithShape="1">
          <a:blip r:embed="rId3">
            <a:alphaModFix/>
          </a:blip>
          <a:srcRect b="37649" l="0" r="0" t="6973"/>
          <a:stretch/>
        </p:blipFill>
        <p:spPr>
          <a:xfrm>
            <a:off x="1388534" y="2321179"/>
            <a:ext cx="9137718" cy="29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Elasticsearch</a:t>
            </a:r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5915" y="1927860"/>
            <a:ext cx="7067551" cy="482504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"/>
          <p:cNvPicPr preferRelativeResize="0"/>
          <p:nvPr/>
        </p:nvPicPr>
        <p:blipFill rotWithShape="1">
          <a:blip r:embed="rId3">
            <a:alphaModFix/>
          </a:blip>
          <a:srcRect b="37649" l="0" r="0" t="6973"/>
          <a:stretch/>
        </p:blipFill>
        <p:spPr>
          <a:xfrm>
            <a:off x="1388534" y="2321179"/>
            <a:ext cx="9137718" cy="292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Output Elasticsearch</a:t>
            </a:r>
            <a:endParaRPr/>
          </a:p>
        </p:txBody>
      </p:sp>
      <p:pic>
        <p:nvPicPr>
          <p:cNvPr id="307" name="Google Shape;3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5915" y="1927860"/>
            <a:ext cx="7067551" cy="48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8533" y="2143125"/>
            <a:ext cx="6607003" cy="462562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ELK + Hadoop</a:t>
            </a:r>
            <a:endParaRPr/>
          </a:p>
        </p:txBody>
      </p:sp>
      <p:pic>
        <p:nvPicPr>
          <p:cNvPr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41" y="2221021"/>
            <a:ext cx="10281693" cy="408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하둡(Hadoop)</a:t>
            </a:r>
            <a:endParaRPr/>
          </a:p>
        </p:txBody>
      </p:sp>
      <p:pic>
        <p:nvPicPr>
          <p:cNvPr id="320" name="Google Shape;32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089" y="2214493"/>
            <a:ext cx="7438392" cy="430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하둡(Hadoop)</a:t>
            </a:r>
            <a:endParaRPr/>
          </a:p>
        </p:txBody>
      </p:sp>
      <p:sp>
        <p:nvSpPr>
          <p:cNvPr id="326" name="Google Shape;326;p28"/>
          <p:cNvSpPr txBox="1"/>
          <p:nvPr>
            <p:ph idx="1" type="body"/>
          </p:nvPr>
        </p:nvSpPr>
        <p:spPr>
          <a:xfrm>
            <a:off x="1115568" y="2285519"/>
            <a:ext cx="10168128" cy="4163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대용량 데이터를 분산 처리하는 자바기반의 오픈소스 프레임워크</a:t>
            </a:r>
            <a:endParaRPr sz="2220"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분산 파일 시스템인 HDFS에 데이터 저장, 분산 처리 시스템인 Mapreduce를 이용해 데이터를 처리</a:t>
            </a:r>
            <a:endParaRPr sz="2220"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데이터 복제본을 저장 -&gt; 안정성/신뢰성 보장</a:t>
            </a:r>
            <a:endParaRPr sz="2220"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Namenode , Secondary Namenode, Datanode </a:t>
            </a:r>
            <a:endParaRPr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1대의 Master서버에 4000+이상의 Datanodes를 운영 가능</a:t>
            </a:r>
            <a:endParaRPr sz="2220"/>
          </a:p>
          <a:p>
            <a:pPr indent="-228600" lvl="0" marL="22860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API지원 및 Python, Java, C/C++</a:t>
            </a:r>
            <a:endParaRPr sz="222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HDFS</a:t>
            </a:r>
            <a:endParaRPr/>
          </a:p>
        </p:txBody>
      </p:sp>
      <p:sp>
        <p:nvSpPr>
          <p:cNvPr id="332" name="Google Shape;332;p29"/>
          <p:cNvSpPr txBox="1"/>
          <p:nvPr>
            <p:ph idx="1" type="body"/>
          </p:nvPr>
        </p:nvSpPr>
        <p:spPr>
          <a:xfrm>
            <a:off x="1007354" y="2435844"/>
            <a:ext cx="10168128" cy="417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"/>
              <a:buNone/>
            </a:pPr>
            <a:r>
              <a:t/>
            </a:r>
            <a:endParaRPr b="1" i="0" sz="35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Hadoop Distributed File System (하둡 분산 파일 시스템)</a:t>
            </a:r>
            <a:endParaRPr i="0"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클러스터에 파일을 분산하여 저장하고 관리 -&gt; 대용량의 파일 을 처리하기에 적합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파일을 meta data와 content data로 분리하여 각각 namenode와 datanode에 저장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정형화나 정규화 되지 않은 Raw Data를 포함하여 모든 데이터를 저장 가능하다는 점에서 정형데이터만 저장하는 Data Ware와 비교됨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빅데이터 에코 시스템</a:t>
            </a:r>
            <a:endParaRPr/>
          </a:p>
        </p:txBody>
      </p:sp>
      <p:sp>
        <p:nvSpPr>
          <p:cNvPr id="132" name="Google Shape;132;p3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b="0" i="0" lang="en-US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빅데이터는 수집, 정제, 적재, 분석, 시각화의 여러 단계를 거치며 여러가지 기술을 이용하여 처리되고, 이것을 통틀어 빅데이터 에코 시스템이라 함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Mapreduce, Yarn</a:t>
            </a:r>
            <a:endParaRPr/>
          </a:p>
        </p:txBody>
      </p:sp>
      <p:sp>
        <p:nvSpPr>
          <p:cNvPr id="338" name="Google Shape;338;p30"/>
          <p:cNvSpPr txBox="1"/>
          <p:nvPr/>
        </p:nvSpPr>
        <p:spPr>
          <a:xfrm>
            <a:off x="1115568" y="2420471"/>
            <a:ext cx="9355208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맵 리듀스</a:t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MapReduce는 구글에서 분산 컴퓨팅을 지원하기 위한 목적으로 제작하여 2004년 발표한 소프트웨어 프레임워크로 HDFS에 저장된 파일이용( 함수 생각 map(), reduce()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얀</a:t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맵리듀스의 상위 호환. 기존의 맵리듀스의 확장성 및 프로세싱 속도의 제약, 즉 단일 잡트레커를 배치 프로세스로써의 실행은 병목형상을 해결하였고 하둡 2.0 버전부터  출시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Mapreduce, Yarn</a:t>
            </a:r>
            <a:endParaRPr/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784" y="2708886"/>
            <a:ext cx="5547216" cy="321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7146" y="3005990"/>
            <a:ext cx="5631513" cy="262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하둡 설치</a:t>
            </a:r>
            <a:endParaRPr/>
          </a:p>
        </p:txBody>
      </p:sp>
      <p:pic>
        <p:nvPicPr>
          <p:cNvPr id="351" name="Google Shape;351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037" l="6723" r="0" t="0"/>
          <a:stretch/>
        </p:blipFill>
        <p:spPr>
          <a:xfrm>
            <a:off x="1930399" y="2381925"/>
            <a:ext cx="7545653" cy="345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Master, Slave</a:t>
            </a:r>
            <a:endParaRPr/>
          </a:p>
        </p:txBody>
      </p:sp>
      <p:pic>
        <p:nvPicPr>
          <p:cNvPr id="357" name="Google Shape;35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3" y="2766111"/>
            <a:ext cx="10167937" cy="311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Master, Slave</a:t>
            </a:r>
            <a:endParaRPr/>
          </a:p>
        </p:txBody>
      </p:sp>
      <p:pic>
        <p:nvPicPr>
          <p:cNvPr id="364" name="Google Shape;364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3" y="2766111"/>
            <a:ext cx="10167937" cy="311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 rotWithShape="1">
          <a:blip r:embed="rId4">
            <a:alphaModFix/>
          </a:blip>
          <a:srcRect b="34814" l="9646" r="9996" t="10329"/>
          <a:stretch/>
        </p:blipFill>
        <p:spPr>
          <a:xfrm>
            <a:off x="687602" y="3330223"/>
            <a:ext cx="4810087" cy="44026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34"/>
          <p:cNvPicPr preferRelativeResize="0"/>
          <p:nvPr/>
        </p:nvPicPr>
        <p:blipFill rotWithShape="1">
          <a:blip r:embed="rId5">
            <a:alphaModFix/>
          </a:blip>
          <a:srcRect b="23844" l="3219" r="5003" t="22245"/>
          <a:stretch/>
        </p:blipFill>
        <p:spPr>
          <a:xfrm>
            <a:off x="6220177" y="3330223"/>
            <a:ext cx="4647118" cy="44026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Master, Slave</a:t>
            </a:r>
            <a:endParaRPr/>
          </a:p>
        </p:txBody>
      </p:sp>
      <p:pic>
        <p:nvPicPr>
          <p:cNvPr id="372" name="Google Shape;37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22" y="2998113"/>
            <a:ext cx="5678878" cy="2615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블랙 노트북 그림 이미지 _사진 611649227 무료 다운로드_lovepik.com" id="373" name="Google Shape;3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4755" y="2015725"/>
            <a:ext cx="2391779" cy="2391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블랙 노트북 그림 이미지 _사진 611649227 무료 다운로드_lovepik.com"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622" y="4045273"/>
            <a:ext cx="2391779" cy="239177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6765853" y="2812217"/>
            <a:ext cx="385831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Name node</a:t>
            </a:r>
            <a:endParaRPr b="0" i="0" sz="5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6716534" y="4609411"/>
            <a:ext cx="511657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Secondary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node</a:t>
            </a:r>
            <a:endParaRPr b="0" i="0" sz="45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주키퍼(zookeeper)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1115568" y="2420471"/>
            <a:ext cx="1016812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주키퍼는 분산 어플리케이션을 위한 고성능 코디네이션 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환경에서 다중의 서버에 집합을 묶어서 관리해주는 시스 템에서 장애, 동기화 등 문제발생시 해결을 쉽게 하기 위한 것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데이터 모델 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디렉토리 구조기반의 (znode) 라는 데이터 저장 객체를 제공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하며 계층화 된 구조로 저장하기 용이하다</a:t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5025" y="3447523"/>
            <a:ext cx="4733898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/>
        </p:nvSpPr>
        <p:spPr>
          <a:xfrm>
            <a:off x="4086578" y="3108867"/>
            <a:ext cx="401884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단기간 목표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433" y="576712"/>
            <a:ext cx="9169134" cy="57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/>
          <p:nvPr/>
        </p:nvSpPr>
        <p:spPr>
          <a:xfrm>
            <a:off x="3025423" y="2156179"/>
            <a:ext cx="1027288" cy="64346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3025423" y="3273779"/>
            <a:ext cx="1027288" cy="64346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7732889" y="5023557"/>
            <a:ext cx="1027288" cy="64346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97" name="Google Shape;397;p38"/>
          <p:cNvCxnSpPr>
            <a:endCxn id="396" idx="0"/>
          </p:cNvCxnSpPr>
          <p:nvPr/>
        </p:nvCxnSpPr>
        <p:spPr>
          <a:xfrm>
            <a:off x="8246533" y="4662357"/>
            <a:ext cx="0" cy="361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8" name="Google Shape;398;p38"/>
          <p:cNvCxnSpPr/>
          <p:nvPr/>
        </p:nvCxnSpPr>
        <p:spPr>
          <a:xfrm>
            <a:off x="7157156" y="2709333"/>
            <a:ext cx="0" cy="1952978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p38"/>
          <p:cNvCxnSpPr/>
          <p:nvPr/>
        </p:nvCxnSpPr>
        <p:spPr>
          <a:xfrm>
            <a:off x="7157156" y="4678265"/>
            <a:ext cx="1089377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0" name="Google Shape;400;p38"/>
          <p:cNvSpPr/>
          <p:nvPr/>
        </p:nvSpPr>
        <p:spPr>
          <a:xfrm>
            <a:off x="4447185" y="3262490"/>
            <a:ext cx="1027288" cy="64346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6118579" y="2156179"/>
            <a:ext cx="1027288" cy="643466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/>
          <p:nvPr/>
        </p:nvSpPr>
        <p:spPr>
          <a:xfrm>
            <a:off x="299804" y="1510259"/>
            <a:ext cx="2083632" cy="38374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Flume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Logstash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/>
          <p:cNvSpPr/>
          <p:nvPr/>
        </p:nvSpPr>
        <p:spPr>
          <a:xfrm>
            <a:off x="3164965" y="1510259"/>
            <a:ext cx="2083632" cy="383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Hadoop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" name="Google Shape;408;p39"/>
          <p:cNvSpPr/>
          <p:nvPr/>
        </p:nvSpPr>
        <p:spPr>
          <a:xfrm>
            <a:off x="6390875" y="1510259"/>
            <a:ext cx="2083632" cy="3837482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Elasticsearch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639087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실시간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 txBox="1"/>
          <p:nvPr/>
        </p:nvSpPr>
        <p:spPr>
          <a:xfrm>
            <a:off x="316496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 txBox="1"/>
          <p:nvPr/>
        </p:nvSpPr>
        <p:spPr>
          <a:xfrm>
            <a:off x="299804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수집 및 적재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9"/>
          <p:cNvSpPr/>
          <p:nvPr/>
        </p:nvSpPr>
        <p:spPr>
          <a:xfrm>
            <a:off x="9400415" y="1510259"/>
            <a:ext cx="2083632" cy="38374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Kibana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940041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분석 및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9"/>
          <p:cNvSpPr/>
          <p:nvPr/>
        </p:nvSpPr>
        <p:spPr>
          <a:xfrm>
            <a:off x="2538663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5" name="Google Shape;415;p39"/>
          <p:cNvSpPr/>
          <p:nvPr/>
        </p:nvSpPr>
        <p:spPr>
          <a:xfrm>
            <a:off x="5579434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39"/>
          <p:cNvSpPr/>
          <p:nvPr/>
        </p:nvSpPr>
        <p:spPr>
          <a:xfrm>
            <a:off x="8696829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7" name="Google Shape;417;p39"/>
          <p:cNvCxnSpPr>
            <a:endCxn id="408" idx="2"/>
          </p:cNvCxnSpPr>
          <p:nvPr/>
        </p:nvCxnSpPr>
        <p:spPr>
          <a:xfrm rot="10800000">
            <a:off x="7432691" y="5347741"/>
            <a:ext cx="0" cy="9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8" name="Google Shape;418;p39"/>
          <p:cNvCxnSpPr>
            <a:stCxn id="406" idx="2"/>
            <a:endCxn id="406" idx="2"/>
          </p:cNvCxnSpPr>
          <p:nvPr/>
        </p:nvCxnSpPr>
        <p:spPr>
          <a:xfrm>
            <a:off x="1341620" y="5347741"/>
            <a:ext cx="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p39"/>
          <p:cNvCxnSpPr>
            <a:stCxn id="406" idx="2"/>
          </p:cNvCxnSpPr>
          <p:nvPr/>
        </p:nvCxnSpPr>
        <p:spPr>
          <a:xfrm>
            <a:off x="1341620" y="5347741"/>
            <a:ext cx="0" cy="9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39"/>
          <p:cNvCxnSpPr/>
          <p:nvPr/>
        </p:nvCxnSpPr>
        <p:spPr>
          <a:xfrm>
            <a:off x="1341620" y="6280484"/>
            <a:ext cx="6091071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ELK+*Beats</a:t>
            </a:r>
            <a:endParaRPr/>
          </a:p>
        </p:txBody>
      </p: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556913" y="2152140"/>
            <a:ext cx="10168128" cy="4443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Elastic search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Near Realtime: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거의 실시간 검색 플랫폼이라는 특징</a:t>
            </a:r>
            <a:endParaRPr sz="1700"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Cluster: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전체 데이터를 함께 보유하고 모든 노드에서 연합 인덱싱 및 검색 기능을 제공하는 하나 이상의 노드 모음</a:t>
            </a:r>
            <a:endParaRPr sz="1700"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Node: 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sz="1700"/>
              <a:t>클러스터의 일부이며 데이터를 저장하고 클러스터의 인덱싱 및 검색기능에 참여하는 단일 서버</a:t>
            </a:r>
            <a:endParaRPr sz="1700"/>
          </a:p>
        </p:txBody>
      </p:sp>
      <p:pic>
        <p:nvPicPr>
          <p:cNvPr descr="Open Source Search: The Creators of Elasticsearch, ELK Stack &amp; Kibana |  Elastic" id="139" name="Google Shape;139;p4"/>
          <p:cNvPicPr preferRelativeResize="0"/>
          <p:nvPr/>
        </p:nvPicPr>
        <p:blipFill rotWithShape="1">
          <a:blip r:embed="rId3">
            <a:alphaModFix/>
          </a:blip>
          <a:srcRect b="33695" l="-3620" r="3620" t="1083"/>
          <a:stretch/>
        </p:blipFill>
        <p:spPr>
          <a:xfrm>
            <a:off x="9578669" y="208426"/>
            <a:ext cx="1962150" cy="151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/>
          <p:nvPr/>
        </p:nvSpPr>
        <p:spPr>
          <a:xfrm>
            <a:off x="299804" y="1510259"/>
            <a:ext cx="2083632" cy="3837482"/>
          </a:xfrm>
          <a:prstGeom prst="rect">
            <a:avLst/>
          </a:prstGeom>
          <a:noFill/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Logstash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0"/>
          <p:cNvSpPr/>
          <p:nvPr/>
        </p:nvSpPr>
        <p:spPr>
          <a:xfrm>
            <a:off x="3164965" y="1510259"/>
            <a:ext cx="2083632" cy="383748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6390875" y="1510259"/>
            <a:ext cx="2083632" cy="38374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639087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316496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299804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수집 및 적재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0"/>
          <p:cNvSpPr/>
          <p:nvPr/>
        </p:nvSpPr>
        <p:spPr>
          <a:xfrm>
            <a:off x="9400415" y="1510259"/>
            <a:ext cx="2083632" cy="3837482"/>
          </a:xfrm>
          <a:prstGeom prst="rect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2" name="Google Shape;432;p40"/>
          <p:cNvSpPr txBox="1"/>
          <p:nvPr/>
        </p:nvSpPr>
        <p:spPr>
          <a:xfrm>
            <a:off x="9400415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질의 및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0"/>
          <p:cNvSpPr/>
          <p:nvPr/>
        </p:nvSpPr>
        <p:spPr>
          <a:xfrm>
            <a:off x="2538663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4" name="Google Shape;434;p40"/>
          <p:cNvSpPr/>
          <p:nvPr/>
        </p:nvSpPr>
        <p:spPr>
          <a:xfrm>
            <a:off x="5579434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8696829" y="3230479"/>
            <a:ext cx="481263" cy="39704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36" name="Google Shape;436;p40"/>
          <p:cNvCxnSpPr>
            <a:stCxn id="425" idx="2"/>
            <a:endCxn id="425" idx="2"/>
          </p:cNvCxnSpPr>
          <p:nvPr/>
        </p:nvCxnSpPr>
        <p:spPr>
          <a:xfrm>
            <a:off x="1341620" y="5347741"/>
            <a:ext cx="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37" name="Google Shape;437;p40"/>
          <p:cNvGrpSpPr/>
          <p:nvPr/>
        </p:nvGrpSpPr>
        <p:grpSpPr>
          <a:xfrm>
            <a:off x="1341620" y="5347741"/>
            <a:ext cx="6091071" cy="932743"/>
            <a:chOff x="1341620" y="5347741"/>
            <a:chExt cx="6091071" cy="932743"/>
          </a:xfrm>
        </p:grpSpPr>
        <p:cxnSp>
          <p:nvCxnSpPr>
            <p:cNvPr id="438" name="Google Shape;438;p40"/>
            <p:cNvCxnSpPr>
              <a:endCxn id="427" idx="2"/>
            </p:cNvCxnSpPr>
            <p:nvPr/>
          </p:nvCxnSpPr>
          <p:spPr>
            <a:xfrm rot="10800000">
              <a:off x="7432691" y="5347741"/>
              <a:ext cx="0" cy="93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39" name="Google Shape;439;p40"/>
            <p:cNvCxnSpPr>
              <a:stCxn id="425" idx="2"/>
            </p:cNvCxnSpPr>
            <p:nvPr/>
          </p:nvCxnSpPr>
          <p:spPr>
            <a:xfrm>
              <a:off x="1341620" y="5347741"/>
              <a:ext cx="0" cy="93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40"/>
            <p:cNvCxnSpPr/>
            <p:nvPr/>
          </p:nvCxnSpPr>
          <p:spPr>
            <a:xfrm>
              <a:off x="1341620" y="6280484"/>
              <a:ext cx="6091071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Kafka, 카프카] 아파치 카프카(Apache Kafka) 아키텍처 및 동작방식, 파티션 읽기 쓰기(Partition Read and  Write)" id="441" name="Google Shape;441;p40"/>
          <p:cNvPicPr preferRelativeResize="0"/>
          <p:nvPr/>
        </p:nvPicPr>
        <p:blipFill rotWithShape="1">
          <a:blip r:embed="rId3">
            <a:alphaModFix/>
          </a:blip>
          <a:srcRect b="0" l="0" r="0" t="21349"/>
          <a:stretch/>
        </p:blipFill>
        <p:spPr>
          <a:xfrm>
            <a:off x="558544" y="2955002"/>
            <a:ext cx="1627335" cy="12799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mplete Guide to the ELK Stack | Logz.io" id="442" name="Google Shape;442;p40"/>
          <p:cNvPicPr preferRelativeResize="0"/>
          <p:nvPr/>
        </p:nvPicPr>
        <p:blipFill rotWithShape="1">
          <a:blip r:embed="rId4">
            <a:alphaModFix/>
          </a:blip>
          <a:srcRect b="50000" l="-5045" r="85832" t="3424"/>
          <a:stretch/>
        </p:blipFill>
        <p:spPr>
          <a:xfrm>
            <a:off x="1011711" y="3953399"/>
            <a:ext cx="1288598" cy="1000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mplete Guide to the ELK Stack | Logz.io" id="443" name="Google Shape;443;p40"/>
          <p:cNvPicPr preferRelativeResize="0"/>
          <p:nvPr/>
        </p:nvPicPr>
        <p:blipFill rotWithShape="1">
          <a:blip r:embed="rId4">
            <a:alphaModFix/>
          </a:blip>
          <a:srcRect b="47606" l="22317" r="58469" t="5818"/>
          <a:stretch/>
        </p:blipFill>
        <p:spPr>
          <a:xfrm>
            <a:off x="250046" y="3988913"/>
            <a:ext cx="1288598" cy="1000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ceideas.ch: ELK-MS - ElasticSearch/LogStash/Kibana - Mesos/Spark : a  lightweight and efficient alternative to the Hadoop Stack - part I : setup  the cluster" id="444" name="Google Shape;44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2543" y="2351829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빅데이터] 하둡(Hadoop)과 아파치 스파크(Spark) 파헤치기 : 네이버 블로그" id="445" name="Google Shape;44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4251" y="2604959"/>
            <a:ext cx="2893526" cy="1629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Complete Guide to the ELK Stack | Logz.io" id="446" name="Google Shape;446;p40"/>
          <p:cNvPicPr preferRelativeResize="0"/>
          <p:nvPr/>
        </p:nvPicPr>
        <p:blipFill rotWithShape="1">
          <a:blip r:embed="rId4">
            <a:alphaModFix/>
          </a:blip>
          <a:srcRect b="48753" l="83503" r="-2716" t="4671"/>
          <a:stretch/>
        </p:blipFill>
        <p:spPr>
          <a:xfrm>
            <a:off x="9754654" y="2715746"/>
            <a:ext cx="1729393" cy="1342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Flume - Reviews, Pros &amp; Cons | Companies using Apache Flume" id="447" name="Google Shape;447;p40"/>
          <p:cNvPicPr preferRelativeResize="0"/>
          <p:nvPr/>
        </p:nvPicPr>
        <p:blipFill rotWithShape="1">
          <a:blip r:embed="rId7">
            <a:alphaModFix/>
          </a:blip>
          <a:srcRect b="15659" l="7864" r="13771" t="18683"/>
          <a:stretch/>
        </p:blipFill>
        <p:spPr>
          <a:xfrm>
            <a:off x="471804" y="1677557"/>
            <a:ext cx="1627335" cy="136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김정은 - 위키백과, 우리 모두의 백과사전" id="452" name="Google Shape;4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140" y="1064148"/>
            <a:ext cx="23812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 rotWithShape="1">
          <a:blip r:embed="rId4">
            <a:alphaModFix/>
          </a:blip>
          <a:srcRect b="29230" l="11706" r="24063" t="11275"/>
          <a:stretch/>
        </p:blipFill>
        <p:spPr>
          <a:xfrm rot="5222099">
            <a:off x="1712218" y="1210543"/>
            <a:ext cx="2131092" cy="148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ELK+*Beats</a:t>
            </a:r>
            <a:endParaRPr/>
          </a:p>
        </p:txBody>
      </p:sp>
      <p:sp>
        <p:nvSpPr>
          <p:cNvPr id="145" name="Google Shape;145;p5"/>
          <p:cNvSpPr txBox="1"/>
          <p:nvPr>
            <p:ph idx="1" type="body"/>
          </p:nvPr>
        </p:nvSpPr>
        <p:spPr>
          <a:xfrm>
            <a:off x="596279" y="2157195"/>
            <a:ext cx="10168128" cy="4443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None/>
            </a:pPr>
            <a:r>
              <a:rPr lang="en-US" sz="3060"/>
              <a:t>Logstash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90"/>
              <a:buChar char="•"/>
            </a:pPr>
            <a:r>
              <a:rPr lang="en-US" sz="2890"/>
              <a:t>Input: </a:t>
            </a:r>
            <a:endParaRPr sz="221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54"/>
              <a:buNone/>
            </a:pPr>
            <a:r>
              <a:rPr lang="en-US" sz="1954"/>
              <a:t>			</a:t>
            </a:r>
            <a:r>
              <a:rPr lang="en-US" sz="1615"/>
              <a:t>Logstash에 데이터를 가져옴</a:t>
            </a:r>
            <a:endParaRPr sz="1615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0"/>
              <a:buNone/>
            </a:pPr>
            <a:r>
              <a:t/>
            </a:r>
            <a:endParaRPr sz="221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90"/>
              <a:buChar char="•"/>
            </a:pPr>
            <a:r>
              <a:rPr lang="en-US" sz="2890"/>
              <a:t>filter: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15"/>
              <a:buNone/>
            </a:pPr>
            <a:r>
              <a:rPr lang="en-US" sz="1615"/>
              <a:t>			파이프라인의 중간 처리 장치</a:t>
            </a:r>
            <a:endParaRPr sz="1615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15"/>
              <a:buNone/>
            </a:pPr>
            <a:r>
              <a:rPr lang="en-US" sz="1615"/>
              <a:t>			ex) grok(구문 분석), mutate(변환수행), drop(이벤트를 삭제),clone(이벤트 복사)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90"/>
              <a:buNone/>
            </a:pPr>
            <a:r>
              <a:t/>
            </a:r>
            <a:endParaRPr sz="289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90"/>
              <a:buChar char="•"/>
            </a:pPr>
            <a:r>
              <a:rPr lang="en-US" sz="2890"/>
              <a:t>output: </a:t>
            </a:r>
            <a:endParaRPr sz="221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15"/>
              <a:buNone/>
            </a:pPr>
            <a:r>
              <a:rPr lang="en-US" sz="1615"/>
              <a:t>			Logstash에 들어온 데이터를 내보냄</a:t>
            </a:r>
            <a:endParaRPr sz="1615"/>
          </a:p>
        </p:txBody>
      </p:sp>
      <p:pic>
        <p:nvPicPr>
          <p:cNvPr descr="ELK] Logstash 설치하기 #3" id="146" name="Google Shape;146;p5"/>
          <p:cNvPicPr preferRelativeResize="0"/>
          <p:nvPr/>
        </p:nvPicPr>
        <p:blipFill rotWithShape="1">
          <a:blip r:embed="rId3">
            <a:alphaModFix/>
          </a:blip>
          <a:srcRect b="8304" l="12873" r="9856" t="4253"/>
          <a:stretch/>
        </p:blipFill>
        <p:spPr>
          <a:xfrm>
            <a:off x="9106294" y="84841"/>
            <a:ext cx="2441542" cy="174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ELK+*Beats</a:t>
            </a:r>
            <a:endParaRPr/>
          </a:p>
        </p:txBody>
      </p:sp>
      <p:sp>
        <p:nvSpPr>
          <p:cNvPr id="152" name="Google Shape;152;p6"/>
          <p:cNvSpPr txBox="1"/>
          <p:nvPr>
            <p:ph idx="1" type="body"/>
          </p:nvPr>
        </p:nvSpPr>
        <p:spPr>
          <a:xfrm>
            <a:off x="585244" y="2156876"/>
            <a:ext cx="10168128" cy="4443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Beats</a:t>
            </a:r>
            <a:endParaRPr/>
          </a:p>
          <a:p>
            <a:pPr indent="-1651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FileBeat</a:t>
            </a:r>
            <a:endParaRPr/>
          </a:p>
          <a:p>
            <a:pPr indent="0" lvl="2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서버에서  로그파일을 제공</a:t>
            </a:r>
            <a:endParaRPr sz="1600"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PacketBeat</a:t>
            </a:r>
            <a:endParaRPr/>
          </a:p>
          <a:p>
            <a:pPr indent="0" lvl="2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응용 프로그램 서버간 에 교환되는 트랜잭션에 대한 정보를 제공하는 네트워크 패킷 분석기</a:t>
            </a:r>
            <a:endParaRPr sz="1600"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MetricBeat</a:t>
            </a:r>
            <a:endParaRPr/>
          </a:p>
          <a:p>
            <a:pPr indent="0" lvl="2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운영 체제 및 서비스에서  Metrics를 주기적으로 수집하는 서버 모니터링 에이전트</a:t>
            </a:r>
            <a:endParaRPr sz="1600"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WinlogBeat</a:t>
            </a:r>
            <a:endParaRPr/>
          </a:p>
          <a:p>
            <a:pPr indent="0" lvl="2" marL="9144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Windows 이벤트 로그를 제공</a:t>
            </a:r>
            <a:endParaRPr sz="1600"/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3297" y="859039"/>
            <a:ext cx="1030249" cy="55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1490" y="907006"/>
            <a:ext cx="1376283" cy="63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1007" y="907006"/>
            <a:ext cx="1138557" cy="51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0901" y="781281"/>
            <a:ext cx="1224502" cy="71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7">
            <a:alphaModFix/>
          </a:blip>
          <a:srcRect b="8465" l="0" r="32845" t="0"/>
          <a:stretch/>
        </p:blipFill>
        <p:spPr>
          <a:xfrm>
            <a:off x="9970215" y="214141"/>
            <a:ext cx="1376283" cy="161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ELK+*Beats</a:t>
            </a:r>
            <a:endParaRPr/>
          </a:p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413726" y="1718190"/>
            <a:ext cx="3961838" cy="5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Elastic search 환경설정</a:t>
            </a:r>
            <a:endParaRPr sz="2590"/>
          </a:p>
        </p:txBody>
      </p:sp>
      <p:pic>
        <p:nvPicPr>
          <p:cNvPr descr="텍스트이(가) 표시된 사진&#10;&#10;자동 생성된 설명"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84" y="2393312"/>
            <a:ext cx="4407568" cy="441753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/>
          <p:nvPr/>
        </p:nvSpPr>
        <p:spPr>
          <a:xfrm>
            <a:off x="5717005" y="2438400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5386778" y="2397813"/>
            <a:ext cx="6157600" cy="4406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/etc/elasticsearch/elasticserch.yml </a:t>
            </a:r>
            <a:endParaRPr b="0" i="0" sz="2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b="0" i="0" lang="en-US" sz="1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설정파일</a:t>
            </a:r>
            <a:endParaRPr b="0" i="0" sz="17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이곳에서 노드 설정을 통해 클러스터를 구축 할 수 있음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-&gt;이번 실습의 경우 싱글노드로 수행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/var/log/elasticsearch/&lt;cluster.name&gt;.log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/var/lib/elasticsearch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08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299804" y="1510259"/>
            <a:ext cx="2083632" cy="383748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B27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Beat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Logstash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Flume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2670748" y="1510259"/>
            <a:ext cx="2083632" cy="3837482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A7341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Kafka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Spark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Logstash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5041692" y="1510259"/>
            <a:ext cx="2083632" cy="383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Hadoop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Elasticsearch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MariaDB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7437622" y="1510259"/>
            <a:ext cx="2083632" cy="3837482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Zookeeper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7437622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5041692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저장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2670748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299804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수집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9833552" y="1510259"/>
            <a:ext cx="2083632" cy="383748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Kibana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 txBox="1"/>
          <p:nvPr/>
        </p:nvSpPr>
        <p:spPr>
          <a:xfrm>
            <a:off x="9833552" y="950001"/>
            <a:ext cx="20836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분석 및 시각화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/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수집 </a:t>
            </a:r>
            <a:endParaRPr/>
          </a:p>
        </p:txBody>
      </p:sp>
      <p:sp>
        <p:nvSpPr>
          <p:cNvPr id="187" name="Google Shape;187;p9"/>
          <p:cNvSpPr txBox="1"/>
          <p:nvPr>
            <p:ph idx="1" type="body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정형(EX: bitcoin.csv)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7"/>
              <a:buNone/>
            </a:pPr>
            <a:r>
              <a:rPr lang="en-US" sz="1757"/>
              <a:t>ETL, FTP ,API ,EBToDB, Rsync, Sqoop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반정형(EX: accounts.json)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7"/>
              <a:buNone/>
            </a:pPr>
            <a:r>
              <a:rPr lang="en-US" sz="1757"/>
              <a:t>Sensing, Streaming, Flume, Scribe, Chukwa</a:t>
            </a:r>
            <a:endParaRPr sz="1757"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비정형(EX: weather open API)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2"/>
              <a:buNone/>
            </a:pPr>
            <a:r>
              <a:rPr lang="en-US" sz="1572"/>
              <a:t>Crawling, RSS, Open API, Scrapy, Kafka</a:t>
            </a:r>
            <a:endParaRPr sz="1572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2020-12-19T01:33:19Z</dcterms:created>
  <dc:creator>KKK</dc:creator>
</cp:coreProperties>
</file>